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5"/>
  </p:sldMasterIdLst>
  <p:notesMasterIdLst>
    <p:notesMasterId r:id="rId19"/>
  </p:notesMasterIdLst>
  <p:sldIdLst>
    <p:sldId id="256" r:id="rId6"/>
    <p:sldId id="257" r:id="rId7"/>
    <p:sldId id="258" r:id="rId8"/>
    <p:sldId id="260" r:id="rId9"/>
    <p:sldId id="259" r:id="rId10"/>
    <p:sldId id="261" r:id="rId11"/>
    <p:sldId id="262" r:id="rId12"/>
    <p:sldId id="263" r:id="rId13"/>
    <p:sldId id="264" r:id="rId14"/>
    <p:sldId id="265" r:id="rId15"/>
    <p:sldId id="266" r:id="rId16"/>
    <p:sldId id="267"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0838"/>
    <a:srgbClr val="83141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6"/>
  </p:normalViewPr>
  <p:slideViewPr>
    <p:cSldViewPr snapToGrid="0" snapToObjects="1">
      <p:cViewPr>
        <p:scale>
          <a:sx n="100" d="100"/>
          <a:sy n="100" d="100"/>
        </p:scale>
        <p:origin x="-136" y="37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F6452D2-F407-6A48-8E60-63A645954848}" type="datetimeFigureOut">
              <a:rPr lang="en-US" smtClean="0"/>
              <a:t>9/1/16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EF2D7E-2501-F342-AD0B-4464AF43429C}" type="slidenum">
              <a:rPr lang="en-US" smtClean="0"/>
              <a:t>‹#›</a:t>
            </a:fld>
            <a:endParaRPr lang="en-US"/>
          </a:p>
        </p:txBody>
      </p:sp>
    </p:spTree>
    <p:extLst>
      <p:ext uri="{BB962C8B-B14F-4D97-AF65-F5344CB8AC3E}">
        <p14:creationId xmlns:p14="http://schemas.microsoft.com/office/powerpoint/2010/main" val="144170079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Intro Slide</a:t>
            </a:r>
            <a:endParaRPr lang="en-US" dirty="0"/>
          </a:p>
        </p:txBody>
      </p:sp>
      <p:sp>
        <p:nvSpPr>
          <p:cNvPr id="4" name="Slide Number Placeholder 3"/>
          <p:cNvSpPr>
            <a:spLocks noGrp="1"/>
          </p:cNvSpPr>
          <p:nvPr>
            <p:ph type="sldNum" sz="quarter" idx="10"/>
          </p:nvPr>
        </p:nvSpPr>
        <p:spPr/>
        <p:txBody>
          <a:bodyPr/>
          <a:lstStyle/>
          <a:p>
            <a:fld id="{EFEF2D7E-2501-F342-AD0B-4464AF43429C}" type="slidenum">
              <a:rPr lang="en-US" smtClean="0"/>
              <a:t>1</a:t>
            </a:fld>
            <a:endParaRPr lang="en-US"/>
          </a:p>
        </p:txBody>
      </p:sp>
    </p:spTree>
    <p:extLst>
      <p:ext uri="{BB962C8B-B14F-4D97-AF65-F5344CB8AC3E}">
        <p14:creationId xmlns:p14="http://schemas.microsoft.com/office/powerpoint/2010/main" val="1007960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009337"/>
            <a:ext cx="10363200" cy="1470025"/>
          </a:xfrm>
        </p:spPr>
        <p:txBody>
          <a:bodyPr/>
          <a:lstStyle/>
          <a:p>
            <a:r>
              <a:rPr lang="en-US" smtClean="0"/>
              <a:t>Click to edit Master title style</a:t>
            </a:r>
            <a:endParaRPr lang="en-US" dirty="0"/>
          </a:p>
        </p:txBody>
      </p:sp>
      <p:sp>
        <p:nvSpPr>
          <p:cNvPr id="3" name="Subtitle 2"/>
          <p:cNvSpPr>
            <a:spLocks noGrp="1"/>
          </p:cNvSpPr>
          <p:nvPr>
            <p:ph type="subTitle" idx="1"/>
          </p:nvPr>
        </p:nvSpPr>
        <p:spPr>
          <a:xfrm>
            <a:off x="1828800" y="2765112"/>
            <a:ext cx="8534400" cy="1617297"/>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54441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274641"/>
            <a:ext cx="8026400" cy="554441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609600" y="1600201"/>
            <a:ext cx="10972800" cy="3638170"/>
          </a:xfrm>
        </p:spPr>
        <p:txBody>
          <a:bodyPr>
            <a:normAutofit/>
          </a:bodyPr>
          <a:lstStyle>
            <a:lvl1pPr>
              <a:defRPr sz="1800"/>
            </a:lvl1pPr>
            <a:lvl2pPr>
              <a:defRPr sz="1800"/>
            </a:lvl2pPr>
            <a:lvl3pPr>
              <a:defRPr sz="1800"/>
            </a:lvl3pPr>
            <a:lvl4pPr>
              <a:defRPr sz="1800"/>
            </a:lvl4pPr>
            <a:lvl5pPr>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3930688"/>
            <a:ext cx="103632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963084" y="2430501"/>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09600" y="1600203"/>
            <a:ext cx="5384800" cy="3658013"/>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7600" y="1600203"/>
            <a:ext cx="5384800" cy="3658013"/>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663132"/>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3369" y="1535113"/>
            <a:ext cx="5389033"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9" y="2174875"/>
            <a:ext cx="5389033" cy="3663132"/>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609600" y="6356353"/>
            <a:ext cx="2844800" cy="365125"/>
          </a:xfrm>
          <a:prstGeom prst="rect">
            <a:avLst/>
          </a:prstGeom>
        </p:spPr>
        <p:txBody>
          <a:bodyPr/>
          <a:lstStyle/>
          <a:p>
            <a:fld id="{AABC3D9E-BD4C-3045-A4ED-4605FA2AD5CF}" type="datetimeFigureOut">
              <a:rPr lang="en-US" smtClean="0"/>
              <a:t>9/1/16</a:t>
            </a:fld>
            <a:endParaRPr lang="en-US"/>
          </a:p>
        </p:txBody>
      </p:sp>
      <p:sp>
        <p:nvSpPr>
          <p:cNvPr id="4" name="Footer Placeholder 3"/>
          <p:cNvSpPr>
            <a:spLocks noGrp="1"/>
          </p:cNvSpPr>
          <p:nvPr>
            <p:ph type="ftr" sz="quarter" idx="11"/>
          </p:nvPr>
        </p:nvSpPr>
        <p:spPr>
          <a:xfrm>
            <a:off x="4165600" y="6356353"/>
            <a:ext cx="3860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737600" y="6356353"/>
            <a:ext cx="2844800" cy="365125"/>
          </a:xfrm>
          <a:prstGeom prst="rect">
            <a:avLst/>
          </a:prstGeom>
        </p:spPr>
        <p:txBody>
          <a:bodyPr/>
          <a:lstStyle/>
          <a:p>
            <a:fld id="{ED4227A6-0B40-844C-BDE2-806A666C3699}" type="slidenum">
              <a:rPr lang="en-US" smtClean="0"/>
              <a:t>‹#›</a:t>
            </a:fld>
            <a:endParaRPr lang="en-US"/>
          </a:p>
        </p:txBody>
      </p:sp>
      <p:pic>
        <p:nvPicPr>
          <p:cNvPr id="6" name="Picture 5" descr="PTI .jpg"/>
          <p:cNvPicPr>
            <a:picLocks noChangeAspect="1"/>
          </p:cNvPicPr>
          <p:nvPr/>
        </p:nvPicPr>
        <p:blipFill>
          <a:blip r:embed="rId2"/>
          <a:stretch>
            <a:fillRect/>
          </a:stretch>
        </p:blipFill>
        <p:spPr>
          <a:xfrm>
            <a:off x="0" y="0"/>
            <a:ext cx="12192000" cy="6858000"/>
          </a:xfrm>
          <a:prstGeom prst="rect">
            <a:avLst/>
          </a:prstGeom>
        </p:spPr>
      </p:pic>
      <p:sp>
        <p:nvSpPr>
          <p:cNvPr id="7" name="Title 1"/>
          <p:cNvSpPr txBox="1">
            <a:spLocks/>
          </p:cNvSpPr>
          <p:nvPr/>
        </p:nvSpPr>
        <p:spPr>
          <a:xfrm>
            <a:off x="914400" y="2499372"/>
            <a:ext cx="10363200" cy="1470025"/>
          </a:xfrm>
          <a:prstGeom prst="rect">
            <a:avLst/>
          </a:prstGeom>
        </p:spPr>
        <p:txBody>
          <a:bodyPr vert="horz" lIns="91440" tIns="45720" rIns="91440" bIns="45720" rtlCol="0" anchor="ctr">
            <a:norm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endParaRPr kumimoji="0" lang="en-US" sz="4000" b="1" i="0" u="none" strike="noStrike" kern="1200" cap="none" spc="0" normalizeH="0" baseline="0" noProof="0" dirty="0">
              <a:ln>
                <a:noFill/>
              </a:ln>
              <a:solidFill>
                <a:schemeClr val="tx1"/>
              </a:solidFill>
              <a:effectLst/>
              <a:uLnTx/>
              <a:uFillTx/>
              <a:latin typeface="Times New Roman"/>
              <a:ea typeface="+mj-ea"/>
              <a:cs typeface="Times New Roman"/>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766733" y="273053"/>
            <a:ext cx="6815667" cy="4965321"/>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602" y="1435103"/>
            <a:ext cx="4011084" cy="392494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443439"/>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255614"/>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389717" y="5010180"/>
            <a:ext cx="7315200" cy="4801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openxmlformats.org/officeDocument/2006/relationships/image" Target="../media/image2.png"/><Relationship Id="rId1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Rectangle 4"/>
          <p:cNvSpPr/>
          <p:nvPr/>
        </p:nvSpPr>
        <p:spPr>
          <a:xfrm>
            <a:off x="0" y="6052557"/>
            <a:ext cx="12192000" cy="814992"/>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600" y="1600201"/>
            <a:ext cx="10972800" cy="368165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9" name="Picture 8" descr="iu_limestone_shield.psd"/>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63320" y="5667642"/>
            <a:ext cx="1192592" cy="880613"/>
          </a:xfrm>
          <a:prstGeom prst="rect">
            <a:avLst/>
          </a:prstGeom>
        </p:spPr>
      </p:pic>
      <p:pic>
        <p:nvPicPr>
          <p:cNvPr id="10" name="Picture 9" descr="PTI_horz_signature.psd"/>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404509" y="6402717"/>
            <a:ext cx="2912293" cy="405294"/>
          </a:xfrm>
          <a:prstGeom prst="rect">
            <a:avLst/>
          </a:prstGeom>
        </p:spPr>
      </p:pic>
      <p:sp>
        <p:nvSpPr>
          <p:cNvPr id="4" name="Slide Number Placeholder 3"/>
          <p:cNvSpPr>
            <a:spLocks noGrp="1"/>
          </p:cNvSpPr>
          <p:nvPr>
            <p:ph type="sldNum" sz="quarter" idx="4"/>
          </p:nvPr>
        </p:nvSpPr>
        <p:spPr>
          <a:xfrm>
            <a:off x="9216405" y="6392177"/>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r"/>
            <a:fld id="{75390E8C-5DE5-4460-AB5D-036E8D6FC694}" type="slidenum">
              <a:rPr lang="en-US" sz="1000" smtClean="0">
                <a:solidFill>
                  <a:srgbClr val="B20838"/>
                </a:solidFill>
                <a:latin typeface="Arial"/>
                <a:ea typeface="Georgia" pitchFamily="54" charset="0"/>
                <a:cs typeface="Arial"/>
              </a:rPr>
              <a:pPr algn="r"/>
              <a:t>‹#›</a:t>
            </a:fld>
            <a:endParaRPr lang="en-US" sz="1000" dirty="0">
              <a:solidFill>
                <a:srgbClr val="B20838"/>
              </a:solidFill>
              <a:latin typeface="Arial"/>
              <a:ea typeface="Georgia" pitchFamily="54" charset="0"/>
              <a:cs typeface="Arial"/>
            </a:endParaRPr>
          </a:p>
        </p:txBody>
      </p:sp>
      <p:sp>
        <p:nvSpPr>
          <p:cNvPr id="11" name="Rectangle 10"/>
          <p:cNvSpPr/>
          <p:nvPr/>
        </p:nvSpPr>
        <p:spPr>
          <a:xfrm>
            <a:off x="0" y="5886583"/>
            <a:ext cx="12192000" cy="980966"/>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sp>
        <p:nvSpPr>
          <p:cNvPr id="12" name="Rectangle 11"/>
          <p:cNvSpPr/>
          <p:nvPr/>
        </p:nvSpPr>
        <p:spPr>
          <a:xfrm>
            <a:off x="-1" y="5666769"/>
            <a:ext cx="12192001" cy="219814"/>
          </a:xfrm>
          <a:prstGeom prst="rect">
            <a:avLst/>
          </a:prstGeom>
          <a:solidFill>
            <a:srgbClr val="B20838"/>
          </a:solidFill>
          <a:ln>
            <a:noFill/>
          </a:ln>
          <a:effectLst>
            <a:outerShdw blurRad="25400" dist="12700" dir="6300000">
              <a:srgbClr val="000000">
                <a:alpha val="6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a:p>
        </p:txBody>
      </p:sp>
      <p:pic>
        <p:nvPicPr>
          <p:cNvPr id="13" name="Picture 12" descr="iu_limestone_shield.psd"/>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463319" y="5281854"/>
            <a:ext cx="1192592" cy="880613"/>
          </a:xfrm>
          <a:prstGeom prst="rect">
            <a:avLst/>
          </a:prstGeom>
        </p:spPr>
      </p:pic>
      <p:pic>
        <p:nvPicPr>
          <p:cNvPr id="14" name="Picture 13" descr="PTI_horz_signature.psd"/>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067168" y="5955745"/>
            <a:ext cx="3860062" cy="653050"/>
          </a:xfrm>
          <a:prstGeom prst="rect">
            <a:avLst/>
          </a:prstGeom>
        </p:spPr>
      </p:pic>
      <p:pic>
        <p:nvPicPr>
          <p:cNvPr id="15" name="Picture 14" descr="RT_UITS_horz_signature.psd"/>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246404" y="5945713"/>
            <a:ext cx="3179513" cy="862298"/>
          </a:xfrm>
          <a:prstGeom prst="rect">
            <a:avLst/>
          </a:prstGeom>
        </p:spPr>
      </p:pic>
      <p:sp>
        <p:nvSpPr>
          <p:cNvPr id="16" name="Slide Number Placeholder 3"/>
          <p:cNvSpPr txBox="1">
            <a:spLocks/>
          </p:cNvSpPr>
          <p:nvPr/>
        </p:nvSpPr>
        <p:spPr>
          <a:xfrm>
            <a:off x="11572435" y="6365692"/>
            <a:ext cx="488772"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3B9AE4D-6949-7C47-AC7B-E04168615182}" type="slidenum">
              <a:rPr lang="en-US" sz="1000" smtClean="0">
                <a:solidFill>
                  <a:srgbClr val="B20838"/>
                </a:solidFill>
                <a:latin typeface="Century Gothic"/>
                <a:cs typeface="Century Gothic"/>
              </a:rPr>
              <a:pPr/>
              <a:t>‹#›</a:t>
            </a:fld>
            <a:endParaRPr lang="en-US" sz="1000" dirty="0">
              <a:solidFill>
                <a:srgbClr val="B20838"/>
              </a:solidFill>
              <a:latin typeface="Century Gothic"/>
              <a:cs typeface="Century Gothic"/>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2400" kern="1200">
          <a:solidFill>
            <a:schemeClr val="tx1"/>
          </a:solidFill>
          <a:latin typeface="Century Gothic"/>
          <a:ea typeface="+mj-ea"/>
          <a:cs typeface="Century Gothic"/>
        </a:defRPr>
      </a:lvl1pPr>
    </p:titleStyle>
    <p:bodyStyle>
      <a:lvl1pPr marL="342900" indent="-3429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1pPr>
      <a:lvl2pPr marL="742950" indent="-28575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2pPr>
      <a:lvl3pPr marL="11430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3pPr>
      <a:lvl4pPr marL="16002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4pPr>
      <a:lvl5pPr marL="2057400" indent="-228600" algn="l" defTabSz="457200" rtl="0" eaLnBrk="1" latinLnBrk="0" hangingPunct="1">
        <a:spcBef>
          <a:spcPct val="20000"/>
        </a:spcBef>
        <a:buFont typeface="Arial"/>
        <a:buChar char="»"/>
        <a:defRPr sz="1800" kern="1200">
          <a:solidFill>
            <a:schemeClr val="tx1"/>
          </a:solidFill>
          <a:latin typeface="Century Gothic"/>
          <a:ea typeface="+mn-ea"/>
          <a:cs typeface="Century Gothic"/>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iub.edu/~lodzdsc/omeka-2.3.1/panorama" TargetMode="Externa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9" Type="http://schemas.openxmlformats.org/officeDocument/2006/relationships/hyperlink" Target="http://www.indiana.edu/~folklore/people/jackson.shtml" TargetMode="External"/><Relationship Id="rId20" Type="http://schemas.openxmlformats.org/officeDocument/2006/relationships/hyperlink" Target="http://idah.indiana.edu/fellowships" TargetMode="External"/><Relationship Id="rId21" Type="http://schemas.openxmlformats.org/officeDocument/2006/relationships/hyperlink" Target="http://idah.indiana.edu/hastac-scholars" TargetMode="External"/><Relationship Id="rId10" Type="http://schemas.openxmlformats.org/officeDocument/2006/relationships/hyperlink" Target="http://www.indiana.edu/~vwhl/" TargetMode="External"/><Relationship Id="rId11" Type="http://schemas.openxmlformats.org/officeDocument/2006/relationships/hyperlink" Target="https://sketchfab.com/matthewbrennan" TargetMode="External"/><Relationship Id="rId12" Type="http://schemas.openxmlformats.org/officeDocument/2006/relationships/hyperlink" Target="http://www.indiana.edu/~hpscdept/people/allen.shtml" TargetMode="External"/><Relationship Id="rId13" Type="http://schemas.openxmlformats.org/officeDocument/2006/relationships/hyperlink" Target="http://www.jamram.net/" TargetMode="External"/><Relationship Id="rId14" Type="http://schemas.openxmlformats.org/officeDocument/2006/relationships/hyperlink" Target="http://www.kalanicraig.com/" TargetMode="External"/><Relationship Id="rId15" Type="http://schemas.openxmlformats.org/officeDocument/2006/relationships/hyperlink" Target="http://www.indiana.edu/~anthro/people/faculty/kingsm.shtml" TargetMode="External"/><Relationship Id="rId16" Type="http://schemas.openxmlformats.org/officeDocument/2006/relationships/hyperlink" Target="http://cl.indiana.edu/~md7/" TargetMode="External"/><Relationship Id="rId17" Type="http://schemas.openxmlformats.org/officeDocument/2006/relationships/hyperlink" Target="http://info.ils.indiana.edu/~jawalsh/" TargetMode="External"/><Relationship Id="rId18" Type="http://schemas.openxmlformats.org/officeDocument/2006/relationships/hyperlink" Target="http://ella.slis.indiana.edu/~katy/" TargetMode="External"/><Relationship Id="rId19" Type="http://schemas.openxmlformats.org/officeDocument/2006/relationships/hyperlink" Target="http://liberalarts.iupui.edu/directory/bio/guiliano" TargetMode="External"/><Relationship Id="rId1" Type="http://schemas.openxmlformats.org/officeDocument/2006/relationships/slideLayout" Target="../slideLayouts/slideLayout2.xml"/><Relationship Id="rId2" Type="http://schemas.openxmlformats.org/officeDocument/2006/relationships/hyperlink" Target="http://idah.indiana.edu/" TargetMode="External"/><Relationship Id="rId3" Type="http://schemas.openxmlformats.org/officeDocument/2006/relationships/hyperlink" Target="https://www.hastac.org/" TargetMode="External"/><Relationship Id="rId4" Type="http://schemas.openxmlformats.org/officeDocument/2006/relationships/hyperlink" Target="https://libraries.indiana.edu/digital-collections-services" TargetMode="External"/><Relationship Id="rId5" Type="http://schemas.openxmlformats.org/officeDocument/2006/relationships/hyperlink" Target="https://libraries.indiana.edu/nick-homenda" TargetMode="External"/><Relationship Id="rId6" Type="http://schemas.openxmlformats.org/officeDocument/2006/relationships/hyperlink" Target="https://libraries.indiana.edu/angela-courtney" TargetMode="External"/><Relationship Id="rId7" Type="http://schemas.openxmlformats.org/officeDocument/2006/relationships/hyperlink" Target="https://www.indiana.edu/~cyberdh/" TargetMode="External"/><Relationship Id="rId8" Type="http://schemas.openxmlformats.org/officeDocument/2006/relationships/hyperlink" Target="https://rt.uits.iu.edu/visualization/avl/"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hathitrust.org/htrc" TargetMode="External"/><Relationship Id="rId4" Type="http://schemas.openxmlformats.org/officeDocument/2006/relationships/hyperlink" Target="http://cns.iu.edu/" TargetMode="External"/><Relationship Id="rId5" Type="http://schemas.openxmlformats.org/officeDocument/2006/relationships/hyperlink" Target="https://inpho.cogs.indiana.edu/" TargetMode="External"/><Relationship Id="rId6" Type="http://schemas.openxmlformats.org/officeDocument/2006/relationships/hyperlink" Target="http://www.indiana.edu/~vwhl/" TargetMode="External"/><Relationship Id="rId7" Type="http://schemas.openxmlformats.org/officeDocument/2006/relationships/hyperlink" Target="https://libraries.indiana.edu/digital-collections-services" TargetMode="External"/><Relationship Id="rId8" Type="http://schemas.openxmlformats.org/officeDocument/2006/relationships/hyperlink" Target="https://github.com/cyberdh" TargetMode="External"/><Relationship Id="rId9" Type="http://schemas.openxmlformats.org/officeDocument/2006/relationships/hyperlink" Target="http://www.dhtraining.org/hilt2016/" TargetMode="External"/><Relationship Id="rId10" Type="http://schemas.openxmlformats.org/officeDocument/2006/relationships/hyperlink" Target="https://rt.uits.iu.edu/visualization/avl/" TargetMode="External"/><Relationship Id="rId1" Type="http://schemas.openxmlformats.org/officeDocument/2006/relationships/slideLayout" Target="../slideLayouts/slideLayout2.xml"/><Relationship Id="rId2" Type="http://schemas.openxmlformats.org/officeDocument/2006/relationships/hyperlink" Target="http://idah.indiana.edu/"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ctgniady@iu.edu" TargetMode="External"/><Relationship Id="rId3" Type="http://schemas.openxmlformats.org/officeDocument/2006/relationships/hyperlink" Target="mailto:cyberdh@iu.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igitalhumanities.org/dhq/vol/4/1/000080/000080.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ream.humlab.umu.se/index.php?streamName=dynamicVernacular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hastac.org/blogs/kathleen/2009/02/01/qa-brett-bobley-director-nehs-office-digital-humanities-odh"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voyant-tools.org/" TargetMode="Externa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nphodata.cogs.indiana.edu/ap/20/?doc=AP880323-0101" TargetMode="Externa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vep-test.cs.wisc.edu/serendip/corpus:Shakespeare_Chunked_25_NewStops/matrix" TargetMode="Externa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ebba.english.ucsb.edu/" TargetMode="Externa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cl.slis.indiana.edu/petrarchive/content/c001r.xml%23rvf001" TargetMode="Externa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191815" y="4874917"/>
            <a:ext cx="5476187" cy="215444"/>
          </a:xfrm>
          <a:prstGeom prst="rect">
            <a:avLst/>
          </a:prstGeom>
          <a:noFill/>
        </p:spPr>
        <p:txBody>
          <a:bodyPr wrap="square" rtlCol="0">
            <a:spAutoFit/>
          </a:bodyPr>
          <a:lstStyle/>
          <a:p>
            <a:r>
              <a:rPr lang="en-US" sz="800" dirty="0">
                <a:solidFill>
                  <a:schemeClr val="bg1">
                    <a:lumMod val="50000"/>
                  </a:schemeClr>
                </a:solidFill>
                <a:latin typeface="Arial"/>
                <a:cs typeface="Arial"/>
              </a:rPr>
              <a:t>Supplemental line if need be (example: Supported by the National Science Foundation) Delete if not needed.</a:t>
            </a:r>
          </a:p>
        </p:txBody>
      </p:sp>
      <p:sp>
        <p:nvSpPr>
          <p:cNvPr id="3" name="Title 2"/>
          <p:cNvSpPr>
            <a:spLocks noGrp="1"/>
          </p:cNvSpPr>
          <p:nvPr>
            <p:ph type="ctrTitle"/>
          </p:nvPr>
        </p:nvSpPr>
        <p:spPr/>
        <p:txBody>
          <a:bodyPr/>
          <a:lstStyle/>
          <a:p>
            <a:r>
              <a:rPr lang="en-US" dirty="0" smtClean="0"/>
              <a:t>Introduction to Digital Humanities</a:t>
            </a:r>
            <a:endParaRPr lang="en-US" dirty="0"/>
          </a:p>
        </p:txBody>
      </p:sp>
      <p:sp>
        <p:nvSpPr>
          <p:cNvPr id="6" name="Subtitle 5"/>
          <p:cNvSpPr>
            <a:spLocks noGrp="1"/>
          </p:cNvSpPr>
          <p:nvPr>
            <p:ph type="subTitle" idx="1"/>
          </p:nvPr>
        </p:nvSpPr>
        <p:spPr>
          <a:xfrm>
            <a:off x="2895600" y="2839815"/>
            <a:ext cx="6400800" cy="1617297"/>
          </a:xfrm>
        </p:spPr>
        <p:txBody>
          <a:bodyPr>
            <a:normAutofit lnSpcReduction="10000"/>
          </a:bodyPr>
          <a:lstStyle/>
          <a:p>
            <a:r>
              <a:rPr lang="en-US" dirty="0" smtClean="0"/>
              <a:t>Tassie Gniady</a:t>
            </a:r>
            <a:endParaRPr lang="en-US" dirty="0" smtClean="0"/>
          </a:p>
          <a:p>
            <a:r>
              <a:rPr lang="en-US" dirty="0" smtClean="0"/>
              <a:t>Manager, </a:t>
            </a:r>
            <a:r>
              <a:rPr lang="en-US" dirty="0" smtClean="0"/>
              <a:t>Cyberinfrastructure for Digital Humanities</a:t>
            </a:r>
            <a:endParaRPr lang="en-US" dirty="0" smtClean="0"/>
          </a:p>
          <a:p>
            <a:r>
              <a:rPr lang="en-US" dirty="0" smtClean="0"/>
              <a:t>Indiana University</a:t>
            </a:r>
          </a:p>
          <a:p>
            <a:endParaRPr lang="en-US" dirty="0"/>
          </a:p>
          <a:p>
            <a:r>
              <a:rPr lang="en-US" dirty="0" smtClean="0"/>
              <a:t>September 2, 2016</a:t>
            </a:r>
            <a:endParaRPr lang="en-US" dirty="0"/>
          </a:p>
        </p:txBody>
      </p:sp>
    </p:spTree>
    <p:extLst>
      <p:ext uri="{BB962C8B-B14F-4D97-AF65-F5344CB8AC3E}">
        <p14:creationId xmlns:p14="http://schemas.microsoft.com/office/powerpoint/2010/main" val="356553959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br>
              <a:rPr lang="en-US" dirty="0" smtClean="0"/>
            </a:br>
            <a:r>
              <a:rPr lang="en-US" dirty="0" smtClean="0">
                <a:hlinkClick r:id="rId2"/>
              </a:rPr>
              <a:t>Jewish Life in Interwar </a:t>
            </a:r>
            <a:r>
              <a:rPr lang="en-US" dirty="0" err="1">
                <a:hlinkClick r:id="rId2"/>
              </a:rPr>
              <a:t>Łódź</a:t>
            </a:r>
            <a:endParaRPr lang="en-US" dirty="0"/>
          </a:p>
        </p:txBody>
      </p:sp>
      <p:pic>
        <p:nvPicPr>
          <p:cNvPr id="4" name="Content Placeholder 3" descr="Screen Shot 2016-09-01 at 9.21.29 PM.png"/>
          <p:cNvPicPr>
            <a:picLocks noGrp="1" noChangeAspect="1"/>
          </p:cNvPicPr>
          <p:nvPr>
            <p:ph idx="1"/>
          </p:nvPr>
        </p:nvPicPr>
        <p:blipFill>
          <a:blip r:embed="rId3">
            <a:extLst>
              <a:ext uri="{28A0092B-C50C-407E-A947-70E740481C1C}">
                <a14:useLocalDpi xmlns:a14="http://schemas.microsoft.com/office/drawing/2010/main" val="0"/>
              </a:ext>
            </a:extLst>
          </a:blip>
          <a:srcRect l="-33970" r="-33970"/>
          <a:stretch>
            <a:fillRect/>
          </a:stretch>
        </p:blipFill>
        <p:spPr/>
      </p:pic>
    </p:spTree>
    <p:extLst>
      <p:ext uri="{BB962C8B-B14F-4D97-AF65-F5344CB8AC3E}">
        <p14:creationId xmlns:p14="http://schemas.microsoft.com/office/powerpoint/2010/main" val="134058438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People (an incomplete list, I’m sure)</a:t>
            </a:r>
            <a:endParaRPr lang="en-US" dirty="0"/>
          </a:p>
        </p:txBody>
      </p:sp>
      <p:sp>
        <p:nvSpPr>
          <p:cNvPr id="3" name="Content Placeholder 2"/>
          <p:cNvSpPr>
            <a:spLocks noGrp="1"/>
          </p:cNvSpPr>
          <p:nvPr>
            <p:ph idx="1"/>
          </p:nvPr>
        </p:nvSpPr>
        <p:spPr>
          <a:xfrm>
            <a:off x="609600" y="1155700"/>
            <a:ext cx="10972800" cy="4292599"/>
          </a:xfrm>
        </p:spPr>
        <p:txBody>
          <a:bodyPr>
            <a:normAutofit fontScale="70000" lnSpcReduction="20000"/>
          </a:bodyPr>
          <a:lstStyle/>
          <a:p>
            <a:r>
              <a:rPr lang="en-US" dirty="0" smtClean="0"/>
              <a:t>Ellen MacKay, Director, </a:t>
            </a:r>
            <a:r>
              <a:rPr lang="en-US" dirty="0" smtClean="0">
                <a:hlinkClick r:id="rId2"/>
              </a:rPr>
              <a:t>IDAH</a:t>
            </a:r>
            <a:endParaRPr lang="en-US" dirty="0" smtClean="0"/>
          </a:p>
          <a:p>
            <a:r>
              <a:rPr lang="en-US" dirty="0" smtClean="0"/>
              <a:t>Clara Henderson, Associate Director, </a:t>
            </a:r>
            <a:r>
              <a:rPr lang="en-US" dirty="0" smtClean="0">
                <a:hlinkClick r:id="rId2"/>
              </a:rPr>
              <a:t>IDAH</a:t>
            </a:r>
            <a:r>
              <a:rPr lang="en-US" dirty="0" smtClean="0"/>
              <a:t> (director of </a:t>
            </a:r>
            <a:r>
              <a:rPr lang="en-US" dirty="0" smtClean="0">
                <a:hlinkClick r:id="rId3"/>
              </a:rPr>
              <a:t>HASTAC</a:t>
            </a:r>
            <a:r>
              <a:rPr lang="en-US" dirty="0" smtClean="0"/>
              <a:t> Scholars Program)</a:t>
            </a:r>
          </a:p>
          <a:p>
            <a:r>
              <a:rPr lang="en-US" dirty="0" smtClean="0"/>
              <a:t>Michelle </a:t>
            </a:r>
            <a:r>
              <a:rPr lang="en-US" dirty="0" err="1" smtClean="0"/>
              <a:t>Dalmau</a:t>
            </a:r>
            <a:r>
              <a:rPr lang="en-US" dirty="0" smtClean="0"/>
              <a:t>, Head, </a:t>
            </a:r>
            <a:r>
              <a:rPr lang="en-US" dirty="0" smtClean="0">
                <a:hlinkClick r:id="rId4"/>
              </a:rPr>
              <a:t>Digital Collections Services</a:t>
            </a:r>
            <a:endParaRPr lang="en-US" dirty="0" smtClean="0"/>
          </a:p>
          <a:p>
            <a:r>
              <a:rPr lang="en-US" dirty="0" smtClean="0"/>
              <a:t>Will Cowan, Software Development Head (</a:t>
            </a:r>
            <a:r>
              <a:rPr lang="en-US" dirty="0" err="1" smtClean="0"/>
              <a:t>Omeka</a:t>
            </a:r>
            <a:r>
              <a:rPr lang="en-US" dirty="0" smtClean="0"/>
              <a:t> expert)</a:t>
            </a:r>
          </a:p>
          <a:p>
            <a:r>
              <a:rPr lang="en-US" dirty="0" smtClean="0">
                <a:hlinkClick r:id="rId5"/>
              </a:rPr>
              <a:t>Nick Homenda</a:t>
            </a:r>
            <a:r>
              <a:rPr lang="en-US" dirty="0" smtClean="0"/>
              <a:t>, Digital Initiatives Librarian</a:t>
            </a:r>
          </a:p>
          <a:p>
            <a:r>
              <a:rPr lang="en-US" dirty="0" smtClean="0">
                <a:hlinkClick r:id="rId6"/>
              </a:rPr>
              <a:t>Angela Courtney</a:t>
            </a:r>
            <a:r>
              <a:rPr lang="en-US" dirty="0" smtClean="0"/>
              <a:t>, Director, Scholars Commons</a:t>
            </a:r>
          </a:p>
          <a:p>
            <a:r>
              <a:rPr lang="en-US" dirty="0"/>
              <a:t>Tassie Gniady, </a:t>
            </a:r>
            <a:r>
              <a:rPr lang="en-US" dirty="0">
                <a:hlinkClick r:id="rId7"/>
              </a:rPr>
              <a:t>CyberDH Manager, </a:t>
            </a:r>
            <a:r>
              <a:rPr lang="en-US" dirty="0"/>
              <a:t>Adjunct Instructor Information and Library Science</a:t>
            </a:r>
          </a:p>
          <a:p>
            <a:r>
              <a:rPr lang="en-US" dirty="0"/>
              <a:t>Michael Boyles, </a:t>
            </a:r>
            <a:r>
              <a:rPr lang="en-US" dirty="0">
                <a:hlinkClick r:id="rId8"/>
              </a:rPr>
              <a:t>Advanced Visualization Lab </a:t>
            </a:r>
            <a:r>
              <a:rPr lang="en-US" dirty="0" smtClean="0">
                <a:hlinkClick r:id="rId8"/>
              </a:rPr>
              <a:t>Manager</a:t>
            </a:r>
            <a:endParaRPr lang="en-US" dirty="0" smtClean="0"/>
          </a:p>
          <a:p>
            <a:r>
              <a:rPr lang="en-US" dirty="0" smtClean="0">
                <a:hlinkClick r:id="rId9"/>
              </a:rPr>
              <a:t>Jason Baird Jackson</a:t>
            </a:r>
            <a:r>
              <a:rPr lang="en-US" dirty="0" smtClean="0"/>
              <a:t>, Professor of Folklore, Director, </a:t>
            </a:r>
            <a:r>
              <a:rPr lang="en-US" dirty="0" err="1" smtClean="0"/>
              <a:t>Mathers</a:t>
            </a:r>
            <a:r>
              <a:rPr lang="en-US" dirty="0" smtClean="0"/>
              <a:t> Museum of World Cultures</a:t>
            </a:r>
          </a:p>
          <a:p>
            <a:r>
              <a:rPr lang="en-US" dirty="0" smtClean="0"/>
              <a:t>Bernie </a:t>
            </a:r>
            <a:r>
              <a:rPr lang="en-US" dirty="0" err="1" smtClean="0"/>
              <a:t>Frischer</a:t>
            </a:r>
            <a:r>
              <a:rPr lang="en-US" dirty="0" smtClean="0"/>
              <a:t>, Professor of Informatics, Director, </a:t>
            </a:r>
            <a:r>
              <a:rPr lang="en-US" dirty="0" smtClean="0">
                <a:hlinkClick r:id="rId10"/>
              </a:rPr>
              <a:t>Virtual World Heritage Laboratory</a:t>
            </a:r>
            <a:endParaRPr lang="en-US" dirty="0" smtClean="0"/>
          </a:p>
          <a:p>
            <a:r>
              <a:rPr lang="en-US" dirty="0" smtClean="0">
                <a:hlinkClick r:id="rId11"/>
              </a:rPr>
              <a:t>Matthew Brennan</a:t>
            </a:r>
            <a:r>
              <a:rPr lang="en-US" dirty="0" smtClean="0"/>
              <a:t>, PhD Candidate, Digital Heritage, SOIC</a:t>
            </a:r>
          </a:p>
          <a:p>
            <a:r>
              <a:rPr lang="en-US" dirty="0" smtClean="0">
                <a:hlinkClick r:id="rId12"/>
              </a:rPr>
              <a:t>Colin Allen</a:t>
            </a:r>
            <a:r>
              <a:rPr lang="en-US" dirty="0" smtClean="0"/>
              <a:t>, Professor, History of Science &amp; Medicine, Cognitive Science</a:t>
            </a:r>
          </a:p>
          <a:p>
            <a:r>
              <a:rPr lang="en-US" dirty="0" smtClean="0">
                <a:hlinkClick r:id="rId13"/>
              </a:rPr>
              <a:t>Jamie Murdock</a:t>
            </a:r>
            <a:r>
              <a:rPr lang="en-US" dirty="0" smtClean="0"/>
              <a:t>, PhD Candidate, Cognitive Science</a:t>
            </a:r>
          </a:p>
          <a:p>
            <a:r>
              <a:rPr lang="en-US" dirty="0">
                <a:hlinkClick r:id="rId14"/>
              </a:rPr>
              <a:t>Kalani Craig</a:t>
            </a:r>
            <a:r>
              <a:rPr lang="en-US" dirty="0"/>
              <a:t>, Clinical Assistant Professor, </a:t>
            </a:r>
            <a:r>
              <a:rPr lang="en-US" dirty="0" smtClean="0"/>
              <a:t>History</a:t>
            </a:r>
          </a:p>
          <a:p>
            <a:r>
              <a:rPr lang="en-US" dirty="0" smtClean="0">
                <a:hlinkClick r:id="rId15"/>
              </a:rPr>
              <a:t>Stacie King</a:t>
            </a:r>
            <a:r>
              <a:rPr lang="en-US" dirty="0" smtClean="0"/>
              <a:t>, Associate Professor, Anthropology</a:t>
            </a:r>
          </a:p>
          <a:p>
            <a:r>
              <a:rPr lang="en-US" dirty="0" smtClean="0">
                <a:hlinkClick r:id="rId16"/>
              </a:rPr>
              <a:t>Markus Dickinson</a:t>
            </a:r>
            <a:r>
              <a:rPr lang="en-US" dirty="0" smtClean="0"/>
              <a:t>, Associate Professor of Linguistics</a:t>
            </a:r>
            <a:endParaRPr lang="en-US" dirty="0"/>
          </a:p>
          <a:p>
            <a:r>
              <a:rPr lang="en-US" dirty="0" smtClean="0">
                <a:hlinkClick r:id="rId17"/>
              </a:rPr>
              <a:t>John Walsh</a:t>
            </a:r>
            <a:r>
              <a:rPr lang="en-US" dirty="0" smtClean="0"/>
              <a:t>, Associate Professor, Information and Library Science</a:t>
            </a:r>
          </a:p>
          <a:p>
            <a:r>
              <a:rPr lang="en-US" dirty="0" smtClean="0">
                <a:hlinkClick r:id="rId18"/>
              </a:rPr>
              <a:t>Katy </a:t>
            </a:r>
            <a:r>
              <a:rPr lang="en-US" dirty="0" err="1" smtClean="0">
                <a:hlinkClick r:id="rId18"/>
              </a:rPr>
              <a:t>Borner</a:t>
            </a:r>
            <a:r>
              <a:rPr lang="en-US" dirty="0" smtClean="0"/>
              <a:t>, Victor H. </a:t>
            </a:r>
            <a:r>
              <a:rPr lang="en-US" dirty="0" err="1" smtClean="0"/>
              <a:t>Yngve</a:t>
            </a:r>
            <a:r>
              <a:rPr lang="en-US" dirty="0" smtClean="0"/>
              <a:t> Professor of Information and Library Science</a:t>
            </a:r>
          </a:p>
          <a:p>
            <a:r>
              <a:rPr lang="en-US" dirty="0" smtClean="0">
                <a:hlinkClick r:id="rId19"/>
              </a:rPr>
              <a:t>Jennifer Guiliano</a:t>
            </a:r>
            <a:r>
              <a:rPr lang="en-US" dirty="0" smtClean="0"/>
              <a:t>, Assistant Professor of History &amp; Director, HILT, IUPUI; President, ACH</a:t>
            </a:r>
          </a:p>
          <a:p>
            <a:r>
              <a:rPr lang="en-US" dirty="0" smtClean="0">
                <a:hlinkClick r:id="rId20"/>
              </a:rPr>
              <a:t>IDAH Faculty Fellows</a:t>
            </a:r>
            <a:endParaRPr lang="en-US" dirty="0" smtClean="0"/>
          </a:p>
          <a:p>
            <a:r>
              <a:rPr lang="en-US" dirty="0" smtClean="0">
                <a:hlinkClick r:id="rId21"/>
              </a:rPr>
              <a:t>IDAH HASTAC Scholars</a:t>
            </a:r>
            <a:endParaRPr lang="en-US" dirty="0" smtClean="0"/>
          </a:p>
          <a:p>
            <a:pPr marL="0" indent="0">
              <a:buNone/>
            </a:pPr>
            <a:endParaRPr lang="en-US" dirty="0" smtClean="0"/>
          </a:p>
          <a:p>
            <a:endParaRPr lang="en-US" dirty="0"/>
          </a:p>
        </p:txBody>
      </p:sp>
    </p:spTree>
    <p:extLst>
      <p:ext uri="{BB962C8B-B14F-4D97-AF65-F5344CB8AC3E}">
        <p14:creationId xmlns:p14="http://schemas.microsoft.com/office/powerpoint/2010/main" val="238083364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Organizations</a:t>
            </a:r>
            <a:endParaRPr lang="en-US" dirty="0"/>
          </a:p>
        </p:txBody>
      </p:sp>
      <p:sp>
        <p:nvSpPr>
          <p:cNvPr id="3" name="Content Placeholder 2"/>
          <p:cNvSpPr>
            <a:spLocks noGrp="1"/>
          </p:cNvSpPr>
          <p:nvPr>
            <p:ph idx="1"/>
          </p:nvPr>
        </p:nvSpPr>
        <p:spPr/>
        <p:txBody>
          <a:bodyPr/>
          <a:lstStyle/>
          <a:p>
            <a:r>
              <a:rPr lang="en-US" dirty="0" smtClean="0">
                <a:hlinkClick r:id="rId2"/>
              </a:rPr>
              <a:t>IDAH</a:t>
            </a:r>
            <a:endParaRPr lang="en-US" dirty="0" smtClean="0"/>
          </a:p>
          <a:p>
            <a:r>
              <a:rPr lang="en-US" dirty="0" smtClean="0">
                <a:hlinkClick r:id="rId3"/>
              </a:rPr>
              <a:t>HathiTrust Research Center</a:t>
            </a:r>
            <a:endParaRPr lang="en-US" dirty="0" smtClean="0"/>
          </a:p>
          <a:p>
            <a:r>
              <a:rPr lang="en-US" dirty="0" smtClean="0">
                <a:hlinkClick r:id="rId4"/>
              </a:rPr>
              <a:t>Cyberinfrastructure for Network Science Center</a:t>
            </a:r>
            <a:endParaRPr lang="en-US" dirty="0" smtClean="0"/>
          </a:p>
          <a:p>
            <a:r>
              <a:rPr lang="en-US" dirty="0" smtClean="0">
                <a:hlinkClick r:id="rId5"/>
              </a:rPr>
              <a:t>InPhO</a:t>
            </a:r>
            <a:endParaRPr lang="en-US" dirty="0" smtClean="0"/>
          </a:p>
          <a:p>
            <a:r>
              <a:rPr lang="en-US" dirty="0" smtClean="0">
                <a:hlinkClick r:id="rId6"/>
              </a:rPr>
              <a:t>Virtual World Heritage Laboratory</a:t>
            </a:r>
            <a:endParaRPr lang="en-US" dirty="0" smtClean="0"/>
          </a:p>
          <a:p>
            <a:r>
              <a:rPr lang="en-US" dirty="0">
                <a:hlinkClick r:id="rId7"/>
              </a:rPr>
              <a:t>Digital Collections </a:t>
            </a:r>
            <a:r>
              <a:rPr lang="en-US" dirty="0" smtClean="0">
                <a:hlinkClick r:id="rId7"/>
              </a:rPr>
              <a:t>Services</a:t>
            </a:r>
            <a:endParaRPr lang="en-US" dirty="0" smtClean="0"/>
          </a:p>
          <a:p>
            <a:r>
              <a:rPr lang="en-US" dirty="0" err="1" smtClean="0">
                <a:hlinkClick r:id="rId8"/>
              </a:rPr>
              <a:t>CyberDH</a:t>
            </a:r>
            <a:endParaRPr lang="en-US" dirty="0" smtClean="0"/>
          </a:p>
          <a:p>
            <a:r>
              <a:rPr lang="en-US" dirty="0" smtClean="0">
                <a:hlinkClick r:id="rId9"/>
              </a:rPr>
              <a:t>HILT</a:t>
            </a:r>
            <a:endParaRPr lang="en-US" dirty="0" smtClean="0"/>
          </a:p>
          <a:p>
            <a:r>
              <a:rPr lang="en-US" dirty="0" smtClean="0">
                <a:hlinkClick r:id="rId10"/>
              </a:rPr>
              <a:t>Advanced Visualization Lab</a:t>
            </a:r>
            <a:endParaRPr lang="en-US" dirty="0"/>
          </a:p>
          <a:p>
            <a:endParaRPr lang="en-US" dirty="0" smtClean="0"/>
          </a:p>
          <a:p>
            <a:endParaRPr lang="en-US" dirty="0"/>
          </a:p>
        </p:txBody>
      </p:sp>
    </p:spTree>
    <p:extLst>
      <p:ext uri="{BB962C8B-B14F-4D97-AF65-F5344CB8AC3E}">
        <p14:creationId xmlns:p14="http://schemas.microsoft.com/office/powerpoint/2010/main" val="403122105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a:t>
            </a:r>
            <a:endParaRPr lang="en-US" dirty="0"/>
          </a:p>
        </p:txBody>
      </p:sp>
      <p:sp>
        <p:nvSpPr>
          <p:cNvPr id="3" name="Content Placeholder 2"/>
          <p:cNvSpPr>
            <a:spLocks noGrp="1"/>
          </p:cNvSpPr>
          <p:nvPr>
            <p:ph idx="1"/>
          </p:nvPr>
        </p:nvSpPr>
        <p:spPr/>
        <p:txBody>
          <a:bodyPr/>
          <a:lstStyle/>
          <a:p>
            <a:pPr marL="0" indent="0">
              <a:buNone/>
            </a:pPr>
            <a:r>
              <a:rPr lang="en-US" dirty="0" smtClean="0"/>
              <a:t>Tassie Gniady</a:t>
            </a:r>
          </a:p>
          <a:p>
            <a:pPr marL="0" indent="0">
              <a:buNone/>
            </a:pPr>
            <a:r>
              <a:rPr lang="en-US" dirty="0" smtClean="0">
                <a:hlinkClick r:id="rId2"/>
              </a:rPr>
              <a:t>ctgniady@iu.edu</a:t>
            </a:r>
            <a:endParaRPr lang="en-US" dirty="0" smtClean="0"/>
          </a:p>
          <a:p>
            <a:pPr marL="0" indent="0">
              <a:buNone/>
            </a:pPr>
            <a:r>
              <a:rPr lang="en-US" dirty="0" smtClean="0"/>
              <a:t>@</a:t>
            </a:r>
            <a:r>
              <a:rPr lang="en-US" dirty="0" err="1" smtClean="0"/>
              <a:t>tassietheg</a:t>
            </a:r>
            <a:endParaRPr lang="en-US" dirty="0" smtClean="0"/>
          </a:p>
          <a:p>
            <a:pPr marL="0" indent="0">
              <a:buNone/>
            </a:pPr>
            <a:r>
              <a:rPr lang="en-US" dirty="0" smtClean="0"/>
              <a:t>Manager, Cyberinfrastructure for Digital Humanities</a:t>
            </a:r>
          </a:p>
          <a:p>
            <a:pPr marL="0" indent="0">
              <a:buNone/>
            </a:pPr>
            <a:r>
              <a:rPr lang="en-US" dirty="0" smtClean="0">
                <a:hlinkClick r:id="rId3"/>
              </a:rPr>
              <a:t>cyberdh@iu.edu</a:t>
            </a:r>
            <a:endParaRPr lang="en-US" dirty="0" smtClean="0"/>
          </a:p>
          <a:p>
            <a:pPr marL="0" indent="0">
              <a:buNone/>
            </a:pPr>
            <a:endParaRPr lang="en-US" dirty="0"/>
          </a:p>
        </p:txBody>
      </p:sp>
    </p:spTree>
    <p:extLst>
      <p:ext uri="{BB962C8B-B14F-4D97-AF65-F5344CB8AC3E}">
        <p14:creationId xmlns:p14="http://schemas.microsoft.com/office/powerpoint/2010/main" val="3745436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Digital </a:t>
            </a:r>
            <a:r>
              <a:rPr lang="en-US" dirty="0" err="1" smtClean="0"/>
              <a:t>Humanties</a:t>
            </a:r>
            <a:r>
              <a:rPr lang="en-US" dirty="0" smtClean="0"/>
              <a:t>?</a:t>
            </a:r>
            <a:r>
              <a:rPr lang="en-US" dirty="0" smtClean="0"/>
              <a:t/>
            </a:r>
            <a:br>
              <a:rPr lang="en-US" dirty="0" smtClean="0"/>
            </a:br>
            <a:endParaRPr lang="en-US" dirty="0"/>
          </a:p>
        </p:txBody>
      </p:sp>
      <p:sp>
        <p:nvSpPr>
          <p:cNvPr id="3" name="Content Placeholder 2"/>
          <p:cNvSpPr>
            <a:spLocks noGrp="1"/>
          </p:cNvSpPr>
          <p:nvPr>
            <p:ph idx="1"/>
          </p:nvPr>
        </p:nvSpPr>
        <p:spPr/>
        <p:txBody>
          <a:bodyPr>
            <a:normAutofit/>
          </a:bodyPr>
          <a:lstStyle/>
          <a:p>
            <a:pPr marL="0" indent="0">
              <a:buNone/>
            </a:pPr>
            <a:r>
              <a:rPr lang="en-US" dirty="0">
                <a:cs typeface="Arial"/>
              </a:rPr>
              <a:t>Digital humanities (DH) is an area of scholarly activity at the intersection of computing and the disciplines of the humanities. The nature of this activity ranges broadly, from the practical, such as digitizing historical texts, to the philosophical, such as reflection on the nature of representation itself</a:t>
            </a:r>
            <a:r>
              <a:rPr lang="en-US" dirty="0" smtClean="0">
                <a:cs typeface="Arial"/>
              </a:rPr>
              <a:t>. (Wikipedia)</a:t>
            </a:r>
          </a:p>
          <a:p>
            <a:pPr marL="0" indent="0">
              <a:buNone/>
            </a:pPr>
            <a:endParaRPr lang="en-US" dirty="0">
              <a:cs typeface="Arial"/>
            </a:endParaRPr>
          </a:p>
          <a:p>
            <a:pPr marL="0" indent="0">
              <a:buNone/>
            </a:pPr>
            <a:r>
              <a:rPr lang="en-US" dirty="0">
                <a:cs typeface="Arial"/>
              </a:rPr>
              <a:t>The digital humanities is increasingly becoming a "buzzword", and there is more and more talk about a broadly conceived, inclusive digital humanities. The field is expanding and at the same time being negotiated, and this article explores the idea of a broadly conceived landscape of digital humanities in some depth. It is argued that awareness across this landscape is important to the future of the field</a:t>
            </a:r>
            <a:r>
              <a:rPr lang="en-US" dirty="0" smtClean="0">
                <a:cs typeface="Arial"/>
              </a:rPr>
              <a:t>. (Patrick </a:t>
            </a:r>
            <a:r>
              <a:rPr lang="en-US" dirty="0" err="1" smtClean="0">
                <a:cs typeface="Arial"/>
              </a:rPr>
              <a:t>Svensson</a:t>
            </a:r>
            <a:r>
              <a:rPr lang="en-US" dirty="0">
                <a:cs typeface="Arial"/>
              </a:rPr>
              <a:t> </a:t>
            </a:r>
            <a:r>
              <a:rPr lang="en-US" dirty="0" smtClean="0">
                <a:cs typeface="Arial"/>
              </a:rPr>
              <a:t>in 2010, “</a:t>
            </a:r>
            <a:r>
              <a:rPr lang="en-US" dirty="0" smtClean="0">
                <a:cs typeface="Arial"/>
                <a:hlinkClick r:id="rId2"/>
              </a:rPr>
              <a:t>The Landscape of Digital Humanities</a:t>
            </a:r>
            <a:r>
              <a:rPr lang="en-US" dirty="0" smtClean="0">
                <a:cs typeface="Arial"/>
              </a:rPr>
              <a:t>”)</a:t>
            </a:r>
            <a:endParaRPr lang="en-US" dirty="0">
              <a:cs typeface="Arial"/>
            </a:endParaRPr>
          </a:p>
        </p:txBody>
      </p:sp>
    </p:spTree>
    <p:extLst>
      <p:ext uri="{BB962C8B-B14F-4D97-AF65-F5344CB8AC3E}">
        <p14:creationId xmlns:p14="http://schemas.microsoft.com/office/powerpoint/2010/main" val="285522846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Tara McPherson’s Three Modes </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In a 2008 </a:t>
            </a:r>
            <a:r>
              <a:rPr lang="en-US" dirty="0" smtClean="0">
                <a:hlinkClick r:id="rId2"/>
              </a:rPr>
              <a:t>talk</a:t>
            </a:r>
            <a:r>
              <a:rPr lang="en-US" dirty="0" smtClean="0"/>
              <a:t> Tara </a:t>
            </a:r>
            <a:r>
              <a:rPr lang="en-US" dirty="0"/>
              <a:t>McPherson suggested </a:t>
            </a:r>
            <a:r>
              <a:rPr lang="en-US" dirty="0" smtClean="0"/>
              <a:t> three modes of DH</a:t>
            </a:r>
          </a:p>
          <a:p>
            <a:r>
              <a:rPr lang="en-US" dirty="0" smtClean="0"/>
              <a:t>computing humanities</a:t>
            </a:r>
            <a:r>
              <a:rPr lang="en-US" dirty="0"/>
              <a:t> </a:t>
            </a:r>
            <a:r>
              <a:rPr lang="en-US" dirty="0" smtClean="0"/>
              <a:t>(focuses </a:t>
            </a:r>
            <a:r>
              <a:rPr lang="en-US" dirty="0"/>
              <a:t>on building tools, infrastructure, </a:t>
            </a:r>
            <a:r>
              <a:rPr lang="en-US" dirty="0" smtClean="0"/>
              <a:t>standards, </a:t>
            </a:r>
            <a:r>
              <a:rPr lang="en-US" dirty="0"/>
              <a:t>and </a:t>
            </a:r>
            <a:r>
              <a:rPr lang="en-US" dirty="0" smtClean="0"/>
              <a:t>collections)</a:t>
            </a:r>
          </a:p>
          <a:p>
            <a:r>
              <a:rPr lang="en-US" dirty="0" smtClean="0"/>
              <a:t>blogging humanities (</a:t>
            </a:r>
            <a:r>
              <a:rPr lang="en-US" dirty="0"/>
              <a:t>concerned with the production of networked media and peer-to-peer </a:t>
            </a:r>
            <a:r>
              <a:rPr lang="en-US" dirty="0" smtClean="0"/>
              <a:t>writing)</a:t>
            </a:r>
          </a:p>
          <a:p>
            <a:r>
              <a:rPr lang="en-US" dirty="0" smtClean="0"/>
              <a:t>multimodal humanities (brings </a:t>
            </a:r>
            <a:r>
              <a:rPr lang="en-US" dirty="0"/>
              <a:t>together scholarly tools, databases, networked writing and peer-to-peer commentary while also leveraging the potential of the visual and aural media that are part of contemporary </a:t>
            </a:r>
            <a:r>
              <a:rPr lang="en-US" dirty="0" smtClean="0"/>
              <a:t>life)</a:t>
            </a:r>
          </a:p>
        </p:txBody>
      </p:sp>
    </p:spTree>
    <p:extLst>
      <p:ext uri="{BB962C8B-B14F-4D97-AF65-F5344CB8AC3E}">
        <p14:creationId xmlns:p14="http://schemas.microsoft.com/office/powerpoint/2010/main" val="39674528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Brett </a:t>
            </a:r>
            <a:r>
              <a:rPr lang="en-US" dirty="0" err="1" smtClean="0"/>
              <a:t>Bobley</a:t>
            </a:r>
            <a:r>
              <a:rPr lang="en-US" dirty="0" smtClean="0"/>
              <a:t>, Director of the Office of Digital Humanities</a:t>
            </a:r>
            <a:endParaRPr lang="en-US" dirty="0"/>
          </a:p>
        </p:txBody>
      </p:sp>
      <p:sp>
        <p:nvSpPr>
          <p:cNvPr id="3" name="Content Placeholder 2"/>
          <p:cNvSpPr>
            <a:spLocks noGrp="1"/>
          </p:cNvSpPr>
          <p:nvPr>
            <p:ph idx="1"/>
          </p:nvPr>
        </p:nvSpPr>
        <p:spPr/>
        <p:txBody>
          <a:bodyPr/>
          <a:lstStyle/>
          <a:p>
            <a:pPr marL="0" indent="0">
              <a:buNone/>
            </a:pPr>
            <a:r>
              <a:rPr lang="en-US" dirty="0"/>
              <a:t>First, let </a:t>
            </a:r>
            <a:r>
              <a:rPr lang="en-US" dirty="0" smtClean="0"/>
              <a:t>me briefly </a:t>
            </a:r>
            <a:r>
              <a:rPr lang="en-US" dirty="0"/>
              <a:t>explain what we mean by "digital humanities."  Not that this is an official, </a:t>
            </a:r>
            <a:r>
              <a:rPr lang="en-US" dirty="0" smtClean="0"/>
              <a:t>formal definition </a:t>
            </a:r>
            <a:r>
              <a:rPr lang="en-US" dirty="0"/>
              <a:t>(this is the humanities, after all!).  But I use "digital humanities" as an </a:t>
            </a:r>
            <a:r>
              <a:rPr lang="en-US" dirty="0" smtClean="0"/>
              <a:t>umbrella term </a:t>
            </a:r>
            <a:r>
              <a:rPr lang="en-US" dirty="0"/>
              <a:t>for a number of different activities that surround technology </a:t>
            </a:r>
            <a:r>
              <a:rPr lang="en-US" dirty="0" err="1"/>
              <a:t>andhumanities</a:t>
            </a:r>
            <a:r>
              <a:rPr lang="en-US" dirty="0"/>
              <a:t> scholarship. Under the digital humanities rubric, I would </a:t>
            </a:r>
            <a:r>
              <a:rPr lang="en-US" dirty="0" smtClean="0"/>
              <a:t>include topics </a:t>
            </a:r>
            <a:r>
              <a:rPr lang="en-US" dirty="0"/>
              <a:t>like open access to materials, intellectual property rights, </a:t>
            </a:r>
            <a:r>
              <a:rPr lang="en-US" dirty="0" smtClean="0"/>
              <a:t>tool development</a:t>
            </a:r>
            <a:r>
              <a:rPr lang="en-US" dirty="0"/>
              <a:t>, digital libraries, data mining, born-digital </a:t>
            </a:r>
            <a:r>
              <a:rPr lang="en-US" dirty="0" smtClean="0"/>
              <a:t>preservation, multimedia </a:t>
            </a:r>
            <a:r>
              <a:rPr lang="en-US" dirty="0"/>
              <a:t>publication, visualization, GIS, digital reconstruction, study </a:t>
            </a:r>
            <a:r>
              <a:rPr lang="en-US" dirty="0" err="1"/>
              <a:t>ofthe</a:t>
            </a:r>
            <a:r>
              <a:rPr lang="en-US" dirty="0"/>
              <a:t> impact of technology on numerous fields, technology for teaching </a:t>
            </a:r>
            <a:r>
              <a:rPr lang="en-US" dirty="0" smtClean="0"/>
              <a:t>and learning</a:t>
            </a:r>
            <a:r>
              <a:rPr lang="en-US" dirty="0"/>
              <a:t>, sustainability models, media studies, and many others.  It became way too exhausting to recite </a:t>
            </a:r>
            <a:r>
              <a:rPr lang="en-US" dirty="0" smtClean="0"/>
              <a:t>that entire </a:t>
            </a:r>
            <a:r>
              <a:rPr lang="en-US" dirty="0"/>
              <a:t>list whenever I spoke with someone, so "digital humanities" seemed </a:t>
            </a:r>
            <a:r>
              <a:rPr lang="en-US" dirty="0" smtClean="0"/>
              <a:t>to nicely </a:t>
            </a:r>
            <a:r>
              <a:rPr lang="en-US" dirty="0"/>
              <a:t>summarize the issues.  (Plus, </a:t>
            </a:r>
            <a:r>
              <a:rPr lang="en-US" dirty="0" smtClean="0"/>
              <a:t>it sounded </a:t>
            </a:r>
            <a:r>
              <a:rPr lang="en-US" dirty="0"/>
              <a:t>better to me than "e-humanities" which is what I used to use!)</a:t>
            </a:r>
            <a:r>
              <a:rPr lang="en-US" dirty="0" smtClean="0"/>
              <a:t>. –</a:t>
            </a:r>
            <a:r>
              <a:rPr lang="en-US" dirty="0" smtClean="0">
                <a:hlinkClick r:id="rId2"/>
              </a:rPr>
              <a:t>interview</a:t>
            </a:r>
            <a:r>
              <a:rPr lang="en-US" dirty="0" smtClean="0"/>
              <a:t> with HASTAC Scholars Kathleen Smith and Michael Gavin in 2009</a:t>
            </a:r>
            <a:endParaRPr lang="en-US" dirty="0"/>
          </a:p>
        </p:txBody>
      </p:sp>
      <p:sp>
        <p:nvSpPr>
          <p:cNvPr id="4" name="Slide Number Placeholder 5"/>
          <p:cNvSpPr txBox="1">
            <a:spLocks/>
          </p:cNvSpPr>
          <p:nvPr/>
        </p:nvSpPr>
        <p:spPr bwMode="auto">
          <a:xfrm>
            <a:off x="10036028" y="6334472"/>
            <a:ext cx="450080" cy="365125"/>
          </a:xfrm>
          <a:prstGeom prst="rect">
            <a:avLst/>
          </a:prstGeom>
          <a:noFill/>
          <a:ln>
            <a:miter lim="800000"/>
            <a:headEnd/>
            <a:tailE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endParaRPr lang="en-US" sz="1000" dirty="0">
              <a:solidFill>
                <a:srgbClr val="B20838"/>
              </a:solidFill>
              <a:latin typeface="Arial"/>
              <a:ea typeface="Georgia" pitchFamily="54" charset="0"/>
              <a:cs typeface="Arial"/>
            </a:endParaRPr>
          </a:p>
        </p:txBody>
      </p:sp>
    </p:spTree>
    <p:extLst>
      <p:ext uri="{BB962C8B-B14F-4D97-AF65-F5344CB8AC3E}">
        <p14:creationId xmlns:p14="http://schemas.microsoft.com/office/powerpoint/2010/main" val="181138867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Ok...Can You Be More Concrete? </a:t>
            </a:r>
            <a:br>
              <a:rPr lang="en-US" dirty="0" smtClean="0"/>
            </a:br>
            <a:r>
              <a:rPr lang="en-US" dirty="0" smtClean="0"/>
              <a:t>Part 1: Tools, </a:t>
            </a:r>
            <a:r>
              <a:rPr lang="en-US" dirty="0" err="1" smtClean="0">
                <a:hlinkClick r:id="rId2"/>
              </a:rPr>
              <a:t>Voyant</a:t>
            </a:r>
            <a:endParaRPr lang="en-US" dirty="0"/>
          </a:p>
        </p:txBody>
      </p:sp>
      <p:pic>
        <p:nvPicPr>
          <p:cNvPr id="4" name="Content Placeholder 3" descr="Screen Shot 2016-09-01 at 9.00.55 PM.png"/>
          <p:cNvPicPr>
            <a:picLocks noGrp="1" noChangeAspect="1"/>
          </p:cNvPicPr>
          <p:nvPr>
            <p:ph idx="1"/>
          </p:nvPr>
        </p:nvPicPr>
        <p:blipFill>
          <a:blip r:embed="rId3">
            <a:extLst>
              <a:ext uri="{28A0092B-C50C-407E-A947-70E740481C1C}">
                <a14:useLocalDpi xmlns:a14="http://schemas.microsoft.com/office/drawing/2010/main" val="0"/>
              </a:ext>
            </a:extLst>
          </a:blip>
          <a:srcRect l="-26788" r="-26788"/>
          <a:stretch>
            <a:fillRect/>
          </a:stretch>
        </p:blipFill>
        <p:spPr>
          <a:xfrm>
            <a:off x="609600" y="1600200"/>
            <a:ext cx="10972800" cy="3638550"/>
          </a:xfrm>
        </p:spPr>
      </p:pic>
    </p:spTree>
    <p:extLst>
      <p:ext uri="{BB962C8B-B14F-4D97-AF65-F5344CB8AC3E}">
        <p14:creationId xmlns:p14="http://schemas.microsoft.com/office/powerpoint/2010/main" val="54406289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cont.</a:t>
            </a:r>
            <a:br>
              <a:rPr lang="en-US" dirty="0" smtClean="0"/>
            </a:br>
            <a:r>
              <a:rPr lang="en-US" dirty="0" smtClean="0"/>
              <a:t>Topic Modeling with </a:t>
            </a:r>
            <a:r>
              <a:rPr lang="en-US" dirty="0" err="1" smtClean="0">
                <a:hlinkClick r:id="rId2"/>
              </a:rPr>
              <a:t>InPhO</a:t>
            </a:r>
            <a:endParaRPr lang="en-US" dirty="0"/>
          </a:p>
        </p:txBody>
      </p:sp>
      <p:pic>
        <p:nvPicPr>
          <p:cNvPr id="4" name="Content Placeholder 3" descr="Screen Shot 2016-09-01 at 9.06.36 PM.png"/>
          <p:cNvPicPr>
            <a:picLocks noGrp="1" noChangeAspect="1"/>
          </p:cNvPicPr>
          <p:nvPr>
            <p:ph idx="1"/>
          </p:nvPr>
        </p:nvPicPr>
        <p:blipFill>
          <a:blip r:embed="rId3">
            <a:extLst>
              <a:ext uri="{28A0092B-C50C-407E-A947-70E740481C1C}">
                <a14:useLocalDpi xmlns:a14="http://schemas.microsoft.com/office/drawing/2010/main" val="0"/>
              </a:ext>
            </a:extLst>
          </a:blip>
          <a:srcRect l="-28202" r="-28202"/>
          <a:stretch>
            <a:fillRect/>
          </a:stretch>
        </p:blipFill>
        <p:spPr/>
      </p:pic>
    </p:spTree>
    <p:extLst>
      <p:ext uri="{BB962C8B-B14F-4D97-AF65-F5344CB8AC3E}">
        <p14:creationId xmlns:p14="http://schemas.microsoft.com/office/powerpoint/2010/main" val="56121080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br>
              <a:rPr lang="en-US" dirty="0" smtClean="0"/>
            </a:br>
            <a:r>
              <a:rPr lang="en-US" dirty="0" smtClean="0"/>
              <a:t>Topic Modeling with </a:t>
            </a:r>
            <a:r>
              <a:rPr lang="en-US" dirty="0" smtClean="0">
                <a:hlinkClick r:id="rId2"/>
              </a:rPr>
              <a:t>Serendip</a:t>
            </a:r>
            <a:endParaRPr lang="en-US" dirty="0"/>
          </a:p>
        </p:txBody>
      </p:sp>
      <p:pic>
        <p:nvPicPr>
          <p:cNvPr id="4" name="Content Placeholder 3" descr="Screen Shot 2016-09-01 at 9.09.48 PM.png"/>
          <p:cNvPicPr>
            <a:picLocks noGrp="1" noChangeAspect="1"/>
          </p:cNvPicPr>
          <p:nvPr>
            <p:ph idx="1"/>
          </p:nvPr>
        </p:nvPicPr>
        <p:blipFill>
          <a:blip r:embed="rId3">
            <a:extLst>
              <a:ext uri="{28A0092B-C50C-407E-A947-70E740481C1C}">
                <a14:useLocalDpi xmlns:a14="http://schemas.microsoft.com/office/drawing/2010/main" val="0"/>
              </a:ext>
            </a:extLst>
          </a:blip>
          <a:srcRect l="-26676" r="-26676"/>
          <a:stretch>
            <a:fillRect/>
          </a:stretch>
        </p:blipFill>
        <p:spPr/>
      </p:pic>
    </p:spTree>
    <p:extLst>
      <p:ext uri="{BB962C8B-B14F-4D97-AF65-F5344CB8AC3E}">
        <p14:creationId xmlns:p14="http://schemas.microsoft.com/office/powerpoint/2010/main" val="186790033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br>
              <a:rPr lang="en-US" dirty="0" smtClean="0"/>
            </a:br>
            <a:r>
              <a:rPr lang="en-US" dirty="0" smtClean="0">
                <a:hlinkClick r:id="rId2"/>
              </a:rPr>
              <a:t>Early English Broadside Ballad Archive</a:t>
            </a:r>
            <a:endParaRPr lang="en-US" dirty="0"/>
          </a:p>
        </p:txBody>
      </p:sp>
      <p:pic>
        <p:nvPicPr>
          <p:cNvPr id="4" name="Content Placeholder 3" descr="Screen Shot 2016-09-01 at 9.11.50 PM.png"/>
          <p:cNvPicPr>
            <a:picLocks noGrp="1" noChangeAspect="1"/>
          </p:cNvPicPr>
          <p:nvPr>
            <p:ph idx="1"/>
          </p:nvPr>
        </p:nvPicPr>
        <p:blipFill>
          <a:blip r:embed="rId3">
            <a:extLst>
              <a:ext uri="{28A0092B-C50C-407E-A947-70E740481C1C}">
                <a14:useLocalDpi xmlns:a14="http://schemas.microsoft.com/office/drawing/2010/main" val="0"/>
              </a:ext>
            </a:extLst>
          </a:blip>
          <a:srcRect l="-47813" r="-47813"/>
          <a:stretch>
            <a:fillRect/>
          </a:stretch>
        </p:blipFill>
        <p:spPr/>
      </p:pic>
    </p:spTree>
    <p:extLst>
      <p:ext uri="{BB962C8B-B14F-4D97-AF65-F5344CB8AC3E}">
        <p14:creationId xmlns:p14="http://schemas.microsoft.com/office/powerpoint/2010/main" val="202705282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Projects</a:t>
            </a:r>
            <a:br>
              <a:rPr lang="en-US" dirty="0" smtClean="0"/>
            </a:br>
            <a:r>
              <a:rPr lang="en-US" dirty="0" err="1" smtClean="0">
                <a:hlinkClick r:id="rId2"/>
              </a:rPr>
              <a:t>Petrarchive</a:t>
            </a:r>
            <a:endParaRPr lang="en-US" dirty="0"/>
          </a:p>
        </p:txBody>
      </p:sp>
      <p:pic>
        <p:nvPicPr>
          <p:cNvPr id="4" name="Content Placeholder 3" descr="Screen Shot 2016-09-01 at 9.18.09 PM.png"/>
          <p:cNvPicPr>
            <a:picLocks noGrp="1" noChangeAspect="1"/>
          </p:cNvPicPr>
          <p:nvPr>
            <p:ph idx="1"/>
          </p:nvPr>
        </p:nvPicPr>
        <p:blipFill>
          <a:blip r:embed="rId3">
            <a:extLst>
              <a:ext uri="{28A0092B-C50C-407E-A947-70E740481C1C}">
                <a14:useLocalDpi xmlns:a14="http://schemas.microsoft.com/office/drawing/2010/main" val="0"/>
              </a:ext>
            </a:extLst>
          </a:blip>
          <a:srcRect t="23635" b="23635"/>
          <a:stretch>
            <a:fillRect/>
          </a:stretch>
        </p:blipFill>
        <p:spPr/>
      </p:pic>
    </p:spTree>
    <p:extLst>
      <p:ext uri="{BB962C8B-B14F-4D97-AF65-F5344CB8AC3E}">
        <p14:creationId xmlns:p14="http://schemas.microsoft.com/office/powerpoint/2010/main" val="348303153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RT-PTI_PPT_Template_201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RoutingRuleDescription xmlns="http://schemas.microsoft.com/sharepoint/v3">Current template for PPT presentations</RoutingRuleDescription>
    <_dlc_DocId xmlns="259258c4-44d0-47e6-bcd9-a973cebee2b7">UITSRT-86-382</_dlc_DocId>
    <_dlc_DocIdUrl xmlns="259258c4-44d0-47e6-bcd9-a973cebee2b7">
      <Url>https://www.sharepoint.iu.edu/sites/UITS_RT/_layouts/DocIdRedir.aspx?ID=UITSRT-86-382</Url>
      <Description>UITSRT-86-382</Description>
    </_dlc_DocIdUrl>
    <PublishingExpirationDate xmlns="http://schemas.microsoft.com/sharepoint/v3" xsi:nil="true"/>
    <PublishingStartDate xmlns="http://schemas.microsoft.com/sharepoint/v3" xsi:nil="true"/>
    <_dlc_DocIdPersistId xmlns="259258c4-44d0-47e6-bcd9-a973cebee2b7">false</_dlc_DocIdPersistId>
    <RatingCount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264C2297D2EC44EA9A2213418A6F5D3" ma:contentTypeVersion="2" ma:contentTypeDescription="Create a new document." ma:contentTypeScope="" ma:versionID="44b5ae64c92ab0572fc84cd9e35a69d9">
  <xsd:schema xmlns:xsd="http://www.w3.org/2001/XMLSchema" xmlns:xs="http://www.w3.org/2001/XMLSchema" xmlns:p="http://schemas.microsoft.com/office/2006/metadata/properties" xmlns:ns1="http://schemas.microsoft.com/sharepoint/v3" xmlns:ns2="259258c4-44d0-47e6-bcd9-a973cebee2b7" targetNamespace="http://schemas.microsoft.com/office/2006/metadata/properties" ma:root="true" ma:fieldsID="7fc00b0730a89c1af52faa922b719757" ns1:_="" ns2:_="">
    <xsd:import namespace="http://schemas.microsoft.com/sharepoint/v3"/>
    <xsd:import namespace="259258c4-44d0-47e6-bcd9-a973cebee2b7"/>
    <xsd:element name="properties">
      <xsd:complexType>
        <xsd:sequence>
          <xsd:element name="documentManagement">
            <xsd:complexType>
              <xsd:all>
                <xsd:element ref="ns2:_dlc_DocId" minOccurs="0"/>
                <xsd:element ref="ns2:_dlc_DocIdUrl" minOccurs="0"/>
                <xsd:element ref="ns2:_dlc_DocIdPersistId" minOccurs="0"/>
                <xsd:element ref="ns1:RatingCount" minOccurs="0"/>
                <xsd:element ref="ns1:RoutingRuleDescription" minOccurs="0"/>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atingCount" ma:index="11" nillable="true" ma:displayName="Number of Ratings" ma:decimals="0" ma:description="Number of ratings submitted" ma:internalName="RatingCount" ma:readOnly="true">
      <xsd:simpleType>
        <xsd:restriction base="dms:Number"/>
      </xsd:simpleType>
    </xsd:element>
    <xsd:element name="RoutingRuleDescription" ma:index="12" nillable="true" ma:displayName="Description" ma:internalName="RoutingRuleDescription" ma:readOnly="false">
      <xsd:simpleType>
        <xsd:restriction base="dms:Text">
          <xsd:maxLength value="255"/>
        </xsd:restriction>
      </xsd:simpleType>
    </xsd:element>
    <xsd:element name="PublishingStartDate" ma:index="13" nillable="true" ma:displayName="Scheduling Start Date" ma:internalName="PublishingStartDate">
      <xsd:simpleType>
        <xsd:restriction base="dms:Unknown"/>
      </xsd:simpleType>
    </xsd:element>
    <xsd:element name="PublishingExpirationDate" ma:index="14" nillable="true" ma:displayName="Scheduling End Dat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59258c4-44d0-47e6-bcd9-a973cebee2b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C90455F9-5450-4699-AABE-F5823E1B3274}">
  <ds:schemaRefs>
    <ds:schemaRef ds:uri="http://schemas.microsoft.com/office/2006/metadata/properties"/>
    <ds:schemaRef ds:uri="http://schemas.microsoft.com/office/infopath/2007/PartnerControls"/>
    <ds:schemaRef ds:uri="http://schemas.microsoft.com/sharepoint/v3"/>
    <ds:schemaRef ds:uri="259258c4-44d0-47e6-bcd9-a973cebee2b7"/>
  </ds:schemaRefs>
</ds:datastoreItem>
</file>

<file path=customXml/itemProps2.xml><?xml version="1.0" encoding="utf-8"?>
<ds:datastoreItem xmlns:ds="http://schemas.openxmlformats.org/officeDocument/2006/customXml" ds:itemID="{585D0199-ED7E-4A95-8F58-4F8E039F6DC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59258c4-44d0-47e6-bcd9-a973cebee2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300F3A0-C673-40A7-A61A-82414E1D52F6}">
  <ds:schemaRefs>
    <ds:schemaRef ds:uri="http://schemas.microsoft.com/sharepoint/v3/contenttype/forms"/>
  </ds:schemaRefs>
</ds:datastoreItem>
</file>

<file path=customXml/itemProps4.xml><?xml version="1.0" encoding="utf-8"?>
<ds:datastoreItem xmlns:ds="http://schemas.openxmlformats.org/officeDocument/2006/customXml" ds:itemID="{9F696A3D-0C3C-4650-B895-C665DD2AB8A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RT-PTI_PPT_Template_2012.potx</Template>
  <TotalTime>2537</TotalTime>
  <Words>742</Words>
  <Application>Microsoft Macintosh PowerPoint</Application>
  <PresentationFormat>Custom</PresentationFormat>
  <Paragraphs>64</Paragraphs>
  <Slides>13</Slides>
  <Notes>1</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RT-PTI_PPT_Template_2012</vt:lpstr>
      <vt:lpstr>Introduction to Digital Humanities</vt:lpstr>
      <vt:lpstr>What is Digital Humanties? </vt:lpstr>
      <vt:lpstr>Tara McPherson’s Three Modes </vt:lpstr>
      <vt:lpstr>Brett Bobley, Director of the Office of Digital Humanities</vt:lpstr>
      <vt:lpstr>Ok...Can You Be More Concrete?  Part 1: Tools, Voyant</vt:lpstr>
      <vt:lpstr>Tools, cont. Topic Modeling with InPhO</vt:lpstr>
      <vt:lpstr>Tools Topic Modeling with Serendip</vt:lpstr>
      <vt:lpstr>Projects Early English Broadside Ballad Archive</vt:lpstr>
      <vt:lpstr>Projects Petrarchive</vt:lpstr>
      <vt:lpstr>Projects Jewish Life in Interwar Łódź</vt:lpstr>
      <vt:lpstr>People (an incomplete list, I’m sure)</vt:lpstr>
      <vt:lpstr>Organizations</vt:lpstr>
      <vt:lpstr>Contact</vt:lpstr>
    </vt:vector>
  </TitlesOfParts>
  <Company>Indiana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RT PowerPoint template</dc:title>
  <dc:creator>Maria Morris</dc:creator>
  <cp:lastModifiedBy>Tassie Gniady</cp:lastModifiedBy>
  <cp:revision>71</cp:revision>
  <dcterms:created xsi:type="dcterms:W3CDTF">2012-02-24T16:39:40Z</dcterms:created>
  <dcterms:modified xsi:type="dcterms:W3CDTF">2016-09-02T15:30:47Z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0x0101007264C2297D2EC44EA9A2213418A6F5D3</vt:lpwstr>
  </property>
  <property fmtid="{D5CDD505-2E9C-101B-9397-08002B2CF9AE}" pid="3" name="_dlc_DocIdItemGuid">
    <vt:lpwstr>5d4949b0-59c1-4a0b-a7c9-3180129c9c59</vt:lpwstr>
  </property>
  <property fmtid="{D5CDD505-2E9C-101B-9397-08002B2CF9AE}" pid="4" name="xd_Signature">
    <vt:bool>false</vt:bool>
  </property>
  <property fmtid="{D5CDD505-2E9C-101B-9397-08002B2CF9AE}" pid="5" name="xd_ProgID">
    <vt:lpwstr/>
  </property>
  <property fmtid="{D5CDD505-2E9C-101B-9397-08002B2CF9AE}" pid="6" name="_SourceUrl">
    <vt:lpwstr/>
  </property>
  <property fmtid="{D5CDD505-2E9C-101B-9397-08002B2CF9AE}" pid="7" name="_SharedFileIndex">
    <vt:lpwstr/>
  </property>
  <property fmtid="{D5CDD505-2E9C-101B-9397-08002B2CF9AE}" pid="8" name="TemplateUrl">
    <vt:lpwstr/>
  </property>
</Properties>
</file>

<file path=docProps/thumbnail.jpeg>
</file>